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Barlow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6" d="100"/>
          <a:sy n="76" d="100"/>
        </p:scale>
        <p:origin x="5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56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81063" y="3415546"/>
            <a:ext cx="7381875" cy="1398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0FCFF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Как не стать жертвой вербовщиков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1063" y="762714"/>
            <a:ext cx="5594747" cy="699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44444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Ты в зоне риска!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81063" y="2091333"/>
            <a:ext cx="6276737" cy="830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500"/>
              </a:lnSpc>
              <a:buNone/>
            </a:pPr>
            <a:r>
              <a:rPr lang="en-US" sz="6500" b="1" dirty="0">
                <a:solidFill>
                  <a:srgbClr val="E0E4E6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14-18</a:t>
            </a:r>
            <a:endParaRPr lang="en-US" sz="6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2620685" y="3236714"/>
            <a:ext cx="279737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0E4E6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Возрастная группа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81063" y="3737372"/>
            <a:ext cx="6276737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Самый уязвимый период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472482" y="2091333"/>
            <a:ext cx="6276856" cy="830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500"/>
              </a:lnSpc>
              <a:buNone/>
            </a:pPr>
            <a:r>
              <a:rPr lang="en-US" sz="6500" b="1" dirty="0">
                <a:solidFill>
                  <a:srgbClr val="E0E4E6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24/7</a:t>
            </a:r>
            <a:endParaRPr lang="en-US" sz="6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212223" y="3236714"/>
            <a:ext cx="279737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0E4E6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В интернете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472482" y="3737372"/>
            <a:ext cx="6276856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Постоянная доступность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81063" y="4675108"/>
            <a:ext cx="290024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0FCFF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Почему именно ты?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81063" y="5276493"/>
            <a:ext cx="6127075" cy="1384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50"/>
              </a:lnSpc>
              <a:buSzPct val="100000"/>
              <a:buChar char="•"/>
            </a:pPr>
            <a:r>
              <a:rPr lang="en-US" sz="19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Активен в соцсетях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ts val="3150"/>
              </a:lnSpc>
              <a:buSzPct val="100000"/>
              <a:buChar char="•"/>
            </a:pPr>
            <a:r>
              <a:rPr lang="en-US" sz="19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Может не хватать денег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ts val="3150"/>
              </a:lnSpc>
              <a:buSzPct val="100000"/>
              <a:buChar char="•"/>
            </a:pPr>
            <a:r>
              <a:rPr lang="en-US" sz="19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Легче манипулировать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629882" y="4706541"/>
            <a:ext cx="6127075" cy="2477095"/>
          </a:xfrm>
          <a:prstGeom prst="roundRect">
            <a:avLst>
              <a:gd name="adj" fmla="val 15246"/>
            </a:avLst>
          </a:prstGeom>
          <a:solidFill>
            <a:srgbClr val="004D36"/>
          </a:solidFill>
          <a:ln/>
        </p:spPr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580" y="5043011"/>
            <a:ext cx="349568" cy="279678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8482846" y="5021104"/>
            <a:ext cx="279737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Важно понимать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8482846" y="5622488"/>
            <a:ext cx="5022413" cy="1208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Вербовка — это не сценарий фильма. Это может случиться с каждым, кто сидит в телефоне.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81063" y="874157"/>
            <a:ext cx="5314950" cy="664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F0FCFF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Где вербуют?</a:t>
            </a:r>
            <a:endParaRPr lang="en-US" sz="4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81063" y="1879283"/>
            <a:ext cx="12868275" cy="3731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Главный инструмент — </a:t>
            </a:r>
            <a:r>
              <a:rPr lang="en-US" sz="1850" b="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ИНТЕРНЕТ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81063" y="2507933"/>
            <a:ext cx="6320552" cy="2310170"/>
          </a:xfrm>
          <a:prstGeom prst="roundRect">
            <a:avLst>
              <a:gd name="adj" fmla="val 15530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1143000" y="2769870"/>
            <a:ext cx="717471" cy="717471"/>
          </a:xfrm>
          <a:prstGeom prst="roundRect">
            <a:avLst>
              <a:gd name="adj" fmla="val 12743492"/>
            </a:avLst>
          </a:prstGeom>
          <a:solidFill>
            <a:srgbClr val="16FFBB"/>
          </a:solidFill>
          <a:ln/>
        </p:spPr>
      </p:sp>
      <p:sp>
        <p:nvSpPr>
          <p:cNvPr id="9" name="Text 5"/>
          <p:cNvSpPr/>
          <p:nvPr/>
        </p:nvSpPr>
        <p:spPr>
          <a:xfrm>
            <a:off x="1143000" y="3714512"/>
            <a:ext cx="2657475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E0E4E6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Telegram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1143000" y="4183023"/>
            <a:ext cx="5796677" cy="3731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Самый активный канал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7428786" y="2507933"/>
            <a:ext cx="6320552" cy="2310170"/>
          </a:xfrm>
          <a:prstGeom prst="roundRect">
            <a:avLst>
              <a:gd name="adj" fmla="val 15530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7690723" y="2769870"/>
            <a:ext cx="717471" cy="717471"/>
          </a:xfrm>
          <a:prstGeom prst="roundRect">
            <a:avLst>
              <a:gd name="adj" fmla="val 12743492"/>
            </a:avLst>
          </a:prstGeom>
          <a:solidFill>
            <a:srgbClr val="29DDDA"/>
          </a:solidFill>
          <a:ln/>
        </p:spPr>
      </p:sp>
      <p:sp>
        <p:nvSpPr>
          <p:cNvPr id="14" name="Text 9"/>
          <p:cNvSpPr/>
          <p:nvPr/>
        </p:nvSpPr>
        <p:spPr>
          <a:xfrm>
            <a:off x="7690723" y="3714512"/>
            <a:ext cx="2657475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E0E4E6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TikTok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7690723" y="4183023"/>
            <a:ext cx="5796677" cy="3731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Площадка для контакта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1"/>
          <p:cNvSpPr/>
          <p:nvPr/>
        </p:nvSpPr>
        <p:spPr>
          <a:xfrm>
            <a:off x="881063" y="5045273"/>
            <a:ext cx="12868275" cy="2310170"/>
          </a:xfrm>
          <a:prstGeom prst="roundRect">
            <a:avLst>
              <a:gd name="adj" fmla="val 15530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</p:sp>
      <p:sp>
        <p:nvSpPr>
          <p:cNvPr id="17" name="Shape 12"/>
          <p:cNvSpPr/>
          <p:nvPr/>
        </p:nvSpPr>
        <p:spPr>
          <a:xfrm>
            <a:off x="1143000" y="5307211"/>
            <a:ext cx="717471" cy="717471"/>
          </a:xfrm>
          <a:prstGeom prst="roundRect">
            <a:avLst>
              <a:gd name="adj" fmla="val 12743492"/>
            </a:avLst>
          </a:prstGeom>
          <a:solidFill>
            <a:srgbClr val="37A7E7"/>
          </a:solidFill>
          <a:ln/>
        </p:spPr>
      </p:sp>
      <p:sp>
        <p:nvSpPr>
          <p:cNvPr id="19" name="Text 13"/>
          <p:cNvSpPr/>
          <p:nvPr/>
        </p:nvSpPr>
        <p:spPr>
          <a:xfrm>
            <a:off x="1143000" y="6251853"/>
            <a:ext cx="2657475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E0E4E6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Discord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1143000" y="6720364"/>
            <a:ext cx="12344400" cy="3731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Игровые чаты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187" y="2944068"/>
            <a:ext cx="412977" cy="4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002" y="5329213"/>
            <a:ext cx="695469" cy="69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2811" y="2791958"/>
            <a:ext cx="673293" cy="67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599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7000"/>
            </a:srgbClr>
          </a:solidFill>
          <a:ln/>
        </p:spPr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79515" y="691991"/>
            <a:ext cx="5812274" cy="697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F0FCFF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Как они действуют?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15" y="1766173"/>
            <a:ext cx="1256467" cy="150768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86727" y="2017395"/>
            <a:ext cx="2792135" cy="34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Обман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386727" y="2516862"/>
            <a:ext cx="11364158" cy="401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19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Представляются «военными», «полицией» или «спецслужбами»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15" y="3273862"/>
            <a:ext cx="1256467" cy="150768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386727" y="3525083"/>
            <a:ext cx="2792135" cy="34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Подкуп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2386727" y="4024551"/>
            <a:ext cx="11364158" cy="401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19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Обещают легкие деньги — до миллионов рублей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15" y="4781550"/>
            <a:ext cx="1256467" cy="150768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386727" y="5032772"/>
            <a:ext cx="2792135" cy="34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Давление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2386727" y="5532239"/>
            <a:ext cx="11364158" cy="401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19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Просят «всего лишь» поджечь, передать вещь, перевести деньги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256348" y="6853595"/>
            <a:ext cx="12494538" cy="401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1950" b="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Настоящие спецслужбы не вербуют подростков в интернете за деньги. Это ЛОЖЬ!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9"/>
          <p:cNvSpPr/>
          <p:nvPr/>
        </p:nvSpPr>
        <p:spPr>
          <a:xfrm>
            <a:off x="879515" y="6571417"/>
            <a:ext cx="30480" cy="966073"/>
          </a:xfrm>
          <a:prstGeom prst="rect">
            <a:avLst/>
          </a:prstGeom>
          <a:solidFill>
            <a:srgbClr val="16FFBB"/>
          </a:solidFill>
          <a:ln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4630399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8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81063" y="2050971"/>
            <a:ext cx="5594747" cy="699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0FCFF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Что будет?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81063" y="2850833"/>
            <a:ext cx="4475798" cy="5593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F0FCFF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Статья 205 УК РФ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81063" y="3510796"/>
            <a:ext cx="4014907" cy="4194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F0FCFF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Террористический акт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881063" y="4307800"/>
            <a:ext cx="6308288" cy="1870829"/>
          </a:xfrm>
          <a:prstGeom prst="roundRect">
            <a:avLst>
              <a:gd name="adj" fmla="val 20186"/>
            </a:avLst>
          </a:prstGeom>
          <a:solidFill>
            <a:srgbClr val="0A081B">
              <a:alpha val="75000"/>
            </a:srgbClr>
          </a:solidFill>
          <a:ln w="30480">
            <a:solidFill>
              <a:srgbClr val="16FFB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163241" y="4589978"/>
            <a:ext cx="279737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0E4E6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Ты соучастник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163241" y="5090636"/>
            <a:ext cx="5743932" cy="8058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19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Даже если не знал содержимого пакета или просто «помог»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441049" y="4307800"/>
            <a:ext cx="6308288" cy="1870829"/>
          </a:xfrm>
          <a:prstGeom prst="roundRect">
            <a:avLst>
              <a:gd name="adj" fmla="val 20186"/>
            </a:avLst>
          </a:prstGeom>
          <a:solidFill>
            <a:srgbClr val="0A081B">
              <a:alpha val="75000"/>
            </a:srgbClr>
          </a:solidFill>
          <a:ln w="30480">
            <a:solidFill>
              <a:srgbClr val="29DDD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723227" y="4589978"/>
            <a:ext cx="279737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0E4E6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Наказание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648634" y="5090636"/>
            <a:ext cx="5743932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 err="1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Вплоть</a:t>
            </a:r>
            <a:r>
              <a:rPr lang="en-US" sz="19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</a:t>
            </a:r>
            <a:r>
              <a:rPr lang="en-US" sz="1950" dirty="0" err="1" smtClean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до</a:t>
            </a:r>
            <a:r>
              <a:rPr lang="ru-RU" sz="1950" dirty="0" smtClean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:</a:t>
            </a:r>
            <a:r>
              <a:rPr lang="en-US" sz="1950" dirty="0" smtClean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</a:t>
            </a:r>
            <a:endParaRPr lang="ru-RU" sz="1950" dirty="0" smtClean="0">
              <a:solidFill>
                <a:srgbClr val="E0E4E6"/>
              </a:solidFill>
              <a:latin typeface="Arial" panose="020B0604020202020204" pitchFamily="34" charset="0"/>
              <a:ea typeface="Barlow" pitchFamily="34" charset="-122"/>
              <a:cs typeface="Arial" panose="020B0604020202020204" pitchFamily="34" charset="0"/>
            </a:endParaRPr>
          </a:p>
          <a:p>
            <a:pPr marL="0" indent="0" algn="ctr">
              <a:lnSpc>
                <a:spcPts val="3150"/>
              </a:lnSpc>
              <a:buNone/>
            </a:pPr>
            <a:r>
              <a:rPr lang="en-US" sz="1950" b="1" dirty="0" smtClean="0">
                <a:solidFill>
                  <a:srgbClr val="FF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ПОЖИЗНЕННОГО ЛИШЕНИЯ СВОБОДЫ</a:t>
            </a:r>
            <a:endParaRPr lang="en-US" sz="19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81063" y="2035373"/>
            <a:ext cx="5594747" cy="699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0FCFF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Цена выбора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81063" y="3363873"/>
            <a:ext cx="3356848" cy="4194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F0FCFF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Обещают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81063" y="4035028"/>
            <a:ext cx="6127075" cy="1384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50"/>
              </a:lnSpc>
              <a:buSzPct val="100000"/>
              <a:buChar char="•"/>
            </a:pPr>
            <a:r>
              <a:rPr lang="en-US" sz="19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Квартиру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ts val="3150"/>
              </a:lnSpc>
              <a:buSzPct val="100000"/>
              <a:buChar char="•"/>
            </a:pPr>
            <a:r>
              <a:rPr lang="en-US" sz="19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Миллион рублей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ts val="3150"/>
              </a:lnSpc>
              <a:buSzPct val="100000"/>
              <a:buChar char="•"/>
            </a:pPr>
            <a:r>
              <a:rPr lang="en-US" sz="19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«Легкую работу»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448669" y="3112175"/>
            <a:ext cx="6489502" cy="2395895"/>
          </a:xfrm>
          <a:prstGeom prst="roundRect">
            <a:avLst>
              <a:gd name="adj" fmla="val 25220"/>
            </a:avLst>
          </a:prstGeom>
          <a:solidFill>
            <a:srgbClr val="C6C9DC">
              <a:alpha val="75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7700367" y="3363873"/>
            <a:ext cx="3356848" cy="4194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Получаешь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700367" y="4035028"/>
            <a:ext cx="5986105" cy="1384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50"/>
              </a:lnSpc>
              <a:buSzPct val="100000"/>
              <a:buChar char="•"/>
            </a:pPr>
            <a:r>
              <a:rPr lang="en-US" sz="1950" dirty="0">
                <a:solidFill>
                  <a:srgbClr val="00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Решетку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ts val="3150"/>
              </a:lnSpc>
              <a:buSzPct val="100000"/>
              <a:buChar char="•"/>
            </a:pPr>
            <a:r>
              <a:rPr lang="en-US" sz="1950" dirty="0">
                <a:solidFill>
                  <a:srgbClr val="00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Приговор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ts val="3150"/>
              </a:lnSpc>
              <a:buSzPct val="100000"/>
              <a:buChar char="•"/>
            </a:pPr>
            <a:r>
              <a:rPr lang="en-US" sz="1950" dirty="0">
                <a:solidFill>
                  <a:srgbClr val="00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Клеймо террориста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81063" y="5791200"/>
            <a:ext cx="12868275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19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Свобода, друзья, дом, карьера — </a:t>
            </a:r>
            <a:r>
              <a:rPr lang="en-US" sz="1950" b="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ВСЁ ЭТО БУДЕТ ПЕРЕЧЕРКНУТО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1063" y="1853208"/>
            <a:ext cx="5594747" cy="699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0FCFF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Как защититься?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974169" y="4941094"/>
            <a:ext cx="3743920" cy="251698"/>
          </a:xfrm>
          <a:prstGeom prst="roundRect">
            <a:avLst>
              <a:gd name="adj" fmla="val 150041"/>
            </a:avLst>
          </a:prstGeom>
          <a:solidFill>
            <a:srgbClr val="0A081B"/>
          </a:solidFill>
          <a:ln w="30480">
            <a:solidFill>
              <a:srgbClr val="16FFB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132761" y="4318059"/>
            <a:ext cx="279737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0E4E6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Не общайся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32761" y="5318760"/>
            <a:ext cx="3618190" cy="8058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19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 подозрительными незнакомцами в интернете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315835" y="4066361"/>
            <a:ext cx="3743920" cy="251698"/>
          </a:xfrm>
          <a:prstGeom prst="roundRect">
            <a:avLst>
              <a:gd name="adj" fmla="val 150041"/>
            </a:avLst>
          </a:prstGeom>
          <a:solidFill>
            <a:srgbClr val="0A081B"/>
          </a:solidFill>
          <a:ln w="30480">
            <a:solidFill>
              <a:srgbClr val="29DDDA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506045" y="3576294"/>
            <a:ext cx="279737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0E4E6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Не переводи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506045" y="4412576"/>
            <a:ext cx="3618190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19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Деньги и не передавай вещи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9753600" y="3735706"/>
            <a:ext cx="3744039" cy="251698"/>
          </a:xfrm>
          <a:prstGeom prst="roundRect">
            <a:avLst>
              <a:gd name="adj" fmla="val 150041"/>
            </a:avLst>
          </a:prstGeom>
          <a:solidFill>
            <a:srgbClr val="0A081B"/>
          </a:solidFill>
          <a:ln w="30480">
            <a:solidFill>
              <a:srgbClr val="37A7E7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9879330" y="3181793"/>
            <a:ext cx="2797373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0E4E6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Сообщи сразу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9879330" y="4110037"/>
            <a:ext cx="3618309" cy="1208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19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Родителям или учителю о подозрительных предложениях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148706"/>
              </p:ext>
            </p:extLst>
          </p:nvPr>
        </p:nvGraphicFramePr>
        <p:xfrm>
          <a:off x="4684871" y="-14302"/>
          <a:ext cx="12905518" cy="8231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Точечный рисунок" r:id="rId4" imgW="8046720" imgH="4526280" progId="Paint.Picture">
                  <p:embed/>
                </p:oleObj>
              </mc:Choice>
              <mc:Fallback>
                <p:oleObj name="Точечный рисунок" r:id="rId4" imgW="8046720" imgH="45262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4871" y="-14302"/>
                        <a:ext cx="12905518" cy="8231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849" y="-1945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78681" y="695563"/>
            <a:ext cx="6580584" cy="662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F0FCFF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Ты можешь сказать НЕТ</a:t>
            </a:r>
            <a:endParaRPr lang="en-US" sz="4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878681" y="1696998"/>
            <a:ext cx="7386638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Твои родители, учителя и правоохранители на твоей стороне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78681" y="2322671"/>
            <a:ext cx="3580328" cy="2111454"/>
          </a:xfrm>
          <a:prstGeom prst="roundRect">
            <a:avLst>
              <a:gd name="adj" fmla="val 16944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140023" y="2584013"/>
            <a:ext cx="2790944" cy="3388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chemeClr val="bg1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📞</a:t>
            </a:r>
            <a:r>
              <a:rPr lang="en-US" sz="2050" b="1" dirty="0">
                <a:solidFill>
                  <a:srgbClr val="E0E4E6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 Телефон доверия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40023" y="3058358"/>
            <a:ext cx="3057644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Сообщи о подозрительных контактах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4684871" y="2322671"/>
            <a:ext cx="3580448" cy="2111454"/>
          </a:xfrm>
          <a:prstGeom prst="roundRect">
            <a:avLst>
              <a:gd name="adj" fmla="val 16944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946213" y="2584013"/>
            <a:ext cx="3057763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chemeClr val="bg1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👨‍👩‍👧‍👦 </a:t>
            </a:r>
            <a:r>
              <a:rPr lang="en-US" sz="2050" b="1" dirty="0">
                <a:solidFill>
                  <a:srgbClr val="E0E4E6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Обратись к родителям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946213" y="3389590"/>
            <a:ext cx="3057763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Они помогут разобраться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858948" y="4771430"/>
            <a:ext cx="7386638" cy="1368504"/>
          </a:xfrm>
          <a:prstGeom prst="roundRect">
            <a:avLst>
              <a:gd name="adj" fmla="val 26143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140023" y="4921329"/>
            <a:ext cx="2986445" cy="3388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chemeClr val="bg1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🏫</a:t>
            </a:r>
            <a:r>
              <a:rPr lang="en-US" sz="2050" b="1" dirty="0">
                <a:solidFill>
                  <a:srgbClr val="E0E4E6"/>
                </a:solidFill>
                <a:latin typeface="Arial" panose="020B0604020202020204" pitchFamily="34" charset="0"/>
                <a:ea typeface="Spline Sans Bold" pitchFamily="34" charset="-122"/>
                <a:cs typeface="Arial" panose="020B0604020202020204" pitchFamily="34" charset="0"/>
              </a:rPr>
              <a:t> Расскажи учителю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140023" y="5395674"/>
            <a:ext cx="6863953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Не оставайся один на один с проблемой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236345" y="6536888"/>
            <a:ext cx="7028974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50" b="1" dirty="0" err="1" smtClean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Помни</a:t>
            </a:r>
            <a:r>
              <a:rPr lang="en-US" sz="1850" b="1" dirty="0" smtClean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: </a:t>
            </a:r>
            <a:r>
              <a:rPr lang="en-US" sz="1850" b="1" dirty="0" smtClean="0">
                <a:solidFill>
                  <a:srgbClr val="FF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«ЛЕГКАЯ РАБОТА» ЗА МИЛЛИОН — ЭТО ВСЕГДА ПРЕСТУПЛЕНИЕ</a:t>
            </a:r>
            <a:endParaRPr lang="en-US" sz="18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878681" y="6282690"/>
            <a:ext cx="30480" cy="1251347"/>
          </a:xfrm>
          <a:prstGeom prst="rect">
            <a:avLst/>
          </a:prstGeom>
          <a:solidFill>
            <a:srgbClr val="16FFBB"/>
          </a:solidFill>
          <a:ln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266</Words>
  <Application>Microsoft Office PowerPoint</Application>
  <PresentationFormat>Произвольный</PresentationFormat>
  <Paragraphs>72</Paragraphs>
  <Slides>8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Barlow</vt:lpstr>
      <vt:lpstr>Calibri</vt:lpstr>
      <vt:lpstr>Spline Sans Bold</vt:lpstr>
      <vt:lpstr>Office Theme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lastModifiedBy>RePack by Diakov</cp:lastModifiedBy>
  <cp:revision>5</cp:revision>
  <dcterms:created xsi:type="dcterms:W3CDTF">2026-03-18T11:51:50Z</dcterms:created>
  <dcterms:modified xsi:type="dcterms:W3CDTF">2026-05-21T08:42:43Z</dcterms:modified>
</cp:coreProperties>
</file>